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9" r:id="rId6"/>
    <p:sldId id="281" r:id="rId7"/>
    <p:sldId id="282" r:id="rId8"/>
    <p:sldId id="283" r:id="rId9"/>
    <p:sldId id="284" r:id="rId10"/>
    <p:sldId id="286" r:id="rId11"/>
    <p:sldId id="294" r:id="rId12"/>
    <p:sldId id="293" r:id="rId13"/>
    <p:sldId id="296" r:id="rId14"/>
    <p:sldId id="297" r:id="rId15"/>
    <p:sldId id="301" r:id="rId16"/>
    <p:sldId id="302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204" autoAdjust="0"/>
  </p:normalViewPr>
  <p:slideViewPr>
    <p:cSldViewPr snapToGrid="0">
      <p:cViewPr varScale="1">
        <p:scale>
          <a:sx n="110" d="100"/>
          <a:sy n="110" d="100"/>
        </p:scale>
        <p:origin x="576" y="14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ntendo.co.uk/Hardware/Nintendo-History/Nintendo-History-625945.html" TargetMode="External"/><Relationship Id="rId2" Type="http://schemas.openxmlformats.org/officeDocument/2006/relationships/hyperlink" Target="https://liretro.com/console-timeline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hosatech.com/press-release/history-of-video-games/#:~:text=Dreamcast%20(~9%20million%20sold)%20%7C%20(1998)&amp;text=The%20Dreamcast%20was%20also%20the,internet%20support%20and%20online%20pla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24ffdOHBg8?si=UnRYopW_hFCZOshW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9136" y="677918"/>
            <a:ext cx="6011928" cy="3590596"/>
          </a:xfrm>
        </p:spPr>
        <p:txBody>
          <a:bodyPr>
            <a:normAutofit/>
          </a:bodyPr>
          <a:lstStyle/>
          <a:p>
            <a:r>
              <a:rPr lang="en-US" dirty="0"/>
              <a:t>Pixels to realism: </a:t>
            </a:r>
            <a:r>
              <a:rPr lang="en-US" sz="2800" dirty="0"/>
              <a:t>technology in video games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AE5F2-4F3B-33C7-4778-33691E0F2045}"/>
              </a:ext>
            </a:extLst>
          </p:cNvPr>
          <p:cNvSpPr txBox="1"/>
          <p:nvPr/>
        </p:nvSpPr>
        <p:spPr>
          <a:xfrm>
            <a:off x="9313718" y="6467886"/>
            <a:ext cx="575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Christopher Rodriguez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8A558-35AE-9730-4163-71043281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5365" y="136525"/>
            <a:ext cx="6730766" cy="12011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Playstation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/>
              <a:t>/</a:t>
            </a:r>
            <a:r>
              <a:rPr lang="en-US" dirty="0" err="1"/>
              <a:t>Playstation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D758-71DB-0EE2-A2FC-71F8AFFB369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461234" y="1458483"/>
            <a:ext cx="6730766" cy="54792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2000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Had an CPU known as the Emotion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Had a </a:t>
            </a:r>
            <a:r>
              <a:rPr lang="en-US" sz="2400" dirty="0" err="1">
                <a:latin typeface="Bahnschrift SemiBold" panose="020B0502040204020203" pitchFamily="34" charset="0"/>
              </a:rPr>
              <a:t>DvD</a:t>
            </a:r>
            <a:r>
              <a:rPr lang="en-US" sz="2400" dirty="0">
                <a:latin typeface="Bahnschrift SemiBold" panose="020B0502040204020203" pitchFamily="34" charset="0"/>
              </a:rPr>
              <a:t> 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Insane library of games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The best selling console of all time</a:t>
            </a:r>
          </a:p>
          <a:p>
            <a:r>
              <a:rPr lang="en-US" sz="2400" dirty="0">
                <a:latin typeface="Bahnschrift SemiBold" panose="020B0502040204020203" pitchFamily="34" charset="0"/>
              </a:rPr>
              <a:t>---------------------------------------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2006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Has a 3.2 GHz IBM Cell Broadband Engine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Had online features called </a:t>
            </a:r>
            <a:r>
              <a:rPr lang="en-US" sz="2400" dirty="0" err="1">
                <a:latin typeface="Bahnschrift SemiBold" panose="020B0502040204020203" pitchFamily="34" charset="0"/>
              </a:rPr>
              <a:t>Playstation</a:t>
            </a:r>
            <a:r>
              <a:rPr lang="en-US" sz="2400" dirty="0">
                <a:latin typeface="Bahnschrift SemiBold" panose="020B0502040204020203" pitchFamily="34" charset="0"/>
              </a:rPr>
              <a:t> Network. Allowed online gaming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Could Stream movies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ahnschrift SemiBold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0A40A-BD4A-F79C-2B48-22DFDFE6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2290" name="Picture 2" descr="OBJ file Sony PlayStation 2 FAT 🎮・3D printable model to download・Cults">
            <a:extLst>
              <a:ext uri="{FF2B5EF4-FFF2-40B4-BE49-F238E27FC236}">
                <a16:creationId xmlns:a16="http://schemas.microsoft.com/office/drawing/2014/main" id="{A8901055-7649-C9D5-BE60-CC7EE37C2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5" r="6373"/>
          <a:stretch/>
        </p:blipFill>
        <p:spPr bwMode="auto">
          <a:xfrm>
            <a:off x="1015068" y="516043"/>
            <a:ext cx="4062029" cy="277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tored Sony PlayStation 3 PS3 Slim 120GB Video Game Console Black  Controller HDMI (Refurbished) - Walmart.com">
            <a:extLst>
              <a:ext uri="{FF2B5EF4-FFF2-40B4-BE49-F238E27FC236}">
                <a16:creationId xmlns:a16="http://schemas.microsoft.com/office/drawing/2014/main" id="{608B43D9-C416-A262-A194-501822E0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t="9157" r="3192" b="10948"/>
          <a:stretch/>
        </p:blipFill>
        <p:spPr bwMode="auto">
          <a:xfrm>
            <a:off x="1084736" y="3752335"/>
            <a:ext cx="3992361" cy="263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9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68F0B-8C3D-5075-2377-2E798380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0837" y="0"/>
            <a:ext cx="6005235" cy="1197238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</a:t>
            </a:r>
            <a:r>
              <a:rPr lang="en-US" dirty="0" err="1"/>
              <a:t>xbox</a:t>
            </a:r>
            <a:br>
              <a:rPr lang="en-US" dirty="0"/>
            </a:b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Xbox 360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38CC-4EAF-6819-1D22-9E0B2593843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982056" y="1692068"/>
            <a:ext cx="6209944" cy="51659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Released in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Microsoft first attempt at a videogame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Had a “32-bit 733 MHz, custom Intel Pentium III processor with 64 MB of unified DDR SDRAM”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Had a built in hard drive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Equivalent to PC of the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----------------------------------------------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Released in 2005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SemiBold" panose="020B0502040204020203" pitchFamily="34" charset="0"/>
              </a:rPr>
              <a:t>3.2 GHz PowerPC Tri-Core Xenon processor</a:t>
            </a:r>
            <a:endParaRPr lang="en-US" dirty="0"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Xbox live was one of the first online gaming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Has a wireless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Was more than a gaming console, had multimedia capabilities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040B6-3488-9947-1004-416867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0659-0DE1-FF43-34C1-7829B530A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5" y="1512605"/>
            <a:ext cx="4791102" cy="2203408"/>
          </a:xfrm>
          <a:prstGeom prst="rect">
            <a:avLst/>
          </a:prstGeom>
        </p:spPr>
      </p:pic>
      <p:pic>
        <p:nvPicPr>
          <p:cNvPr id="14338" name="Picture 2" descr="Original Microsoft Xbox 360 Premium System 60gb Console Used">
            <a:extLst>
              <a:ext uri="{FF2B5EF4-FFF2-40B4-BE49-F238E27FC236}">
                <a16:creationId xmlns:a16="http://schemas.microsoft.com/office/drawing/2014/main" id="{DDA066B4-77CF-D672-53C9-091BC72CA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95" y="3716012"/>
            <a:ext cx="4791102" cy="31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7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324B-172D-11AA-F2C5-CE53EF5D9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104" y="0"/>
            <a:ext cx="5099896" cy="865577"/>
          </a:xfrm>
        </p:spPr>
        <p:txBody>
          <a:bodyPr/>
          <a:lstStyle/>
          <a:p>
            <a:r>
              <a:rPr lang="en-US" dirty="0" err="1"/>
              <a:t>Playstation</a:t>
            </a:r>
            <a:r>
              <a:rPr lang="en-US" dirty="0"/>
              <a:t> 4/5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22E9-35CB-98D6-3F1C-86BC5D23894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294599" y="973124"/>
            <a:ext cx="6835882" cy="57483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Released in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“Main processor. Single-chip custom processor. CPU : x86-64 AMD “Jaguar”, 8 cores”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Insane graphics would make this the power console of its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Would release a pro version that would have a stronger GPU and have a TB of storage</a:t>
            </a:r>
          </a:p>
          <a:p>
            <a:r>
              <a:rPr lang="en-US" sz="2000" dirty="0">
                <a:latin typeface="Bahnschrift SemiBold" panose="020B0502040204020203" pitchFamily="34" charset="0"/>
              </a:rPr>
              <a:t>---------------------------------------------------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Released in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The PS5 is one of the strongest consoles out to date with specs of 8 core CPUs, RNDA GPUs, blue ray disk readers, and 16gb RAM with TBs of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Fastest loading time for video games on the 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 SemiBold" panose="020B0502040204020203" pitchFamily="34" charset="0"/>
              </a:rPr>
              <a:t>NVMe</a:t>
            </a:r>
            <a:r>
              <a:rPr lang="en-US" sz="2000" dirty="0">
                <a:latin typeface="Bahnschrift SemiBold" panose="020B0502040204020203" pitchFamily="34" charset="0"/>
              </a:rPr>
              <a:t> M.2 SSD extendable storage if desired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0C60F-1B16-9EC3-2AB6-AD85A754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362" name="Picture 2" descr="PS4 Review - Full Review of Sony Playstation 4 - Tom's Guide | Tom's Guide">
            <a:extLst>
              <a:ext uri="{FF2B5EF4-FFF2-40B4-BE49-F238E27FC236}">
                <a16:creationId xmlns:a16="http://schemas.microsoft.com/office/drawing/2014/main" id="{9A2EC0DB-7348-56B0-8990-BC7FC6ACD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r="3634"/>
          <a:stretch/>
        </p:blipFill>
        <p:spPr bwMode="auto">
          <a:xfrm>
            <a:off x="1350628" y="0"/>
            <a:ext cx="3663073" cy="31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168E6-81DE-DEB7-97AB-9DB6C795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628" y="3194927"/>
            <a:ext cx="3663073" cy="366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8D45-67F5-ECC8-0526-6B3AE351E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192" y="0"/>
            <a:ext cx="5720681" cy="790076"/>
          </a:xfrm>
        </p:spPr>
        <p:txBody>
          <a:bodyPr/>
          <a:lstStyle/>
          <a:p>
            <a:r>
              <a:rPr lang="en-US" dirty="0"/>
              <a:t>Xbox One/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B499-354D-418C-CF55-534B4515AB7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714048" y="947956"/>
            <a:ext cx="6477952" cy="568773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2013/2020 as a competitor to PS4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These consoles would have similar specs to the competitor.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Xbox would focus more on the multimedia uses of the console rather than console exclusives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Created the Xbox game pass, a subscription based catalog of games to 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Would help in the spread of cross platform play and having the option to be backwards compatible with most of Xbox’s games all the way to the original Xbox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238C8-A95A-4754-5AA3-31EE3331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6386" name="Picture 2" descr="Microsoft Xbox One S 1tb Gaming Console Gray With Wireless Controller  -manufacturer Refurbished : Target">
            <a:extLst>
              <a:ext uri="{FF2B5EF4-FFF2-40B4-BE49-F238E27FC236}">
                <a16:creationId xmlns:a16="http://schemas.microsoft.com/office/drawing/2014/main" id="{2F276D56-2C6E-88CB-96A5-E6A937B9A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21780" r="5211" b="13679"/>
          <a:stretch/>
        </p:blipFill>
        <p:spPr bwMode="auto">
          <a:xfrm>
            <a:off x="1019915" y="0"/>
            <a:ext cx="4544173" cy="325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Microsoft Xbox Series X 1TB Console Black RRT-00001 - Best Buy">
            <a:extLst>
              <a:ext uri="{FF2B5EF4-FFF2-40B4-BE49-F238E27FC236}">
                <a16:creationId xmlns:a16="http://schemas.microsoft.com/office/drawing/2014/main" id="{57ED1CDF-D75F-6ED4-1257-B135EBA62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42" y="3254928"/>
            <a:ext cx="3035941" cy="359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1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50B6-2B1C-EA80-4B50-3E6BE701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383364"/>
            <a:ext cx="7889768" cy="2039341"/>
          </a:xfrm>
        </p:spPr>
        <p:txBody>
          <a:bodyPr/>
          <a:lstStyle/>
          <a:p>
            <a:r>
              <a:rPr lang="en-US" dirty="0"/>
              <a:t>Work Cited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3C95B-3000-1B3B-49BD-0CA4C319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9B320-D000-020A-065D-795B7EAB3F1F}"/>
              </a:ext>
            </a:extLst>
          </p:cNvPr>
          <p:cNvSpPr txBox="1"/>
          <p:nvPr/>
        </p:nvSpPr>
        <p:spPr>
          <a:xfrm>
            <a:off x="3094735" y="1225689"/>
            <a:ext cx="8733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5" marR="0" indent="-360045"/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Experience every home gaming console from the beginning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Long Island Retro Gaming Expo. (2023, April 3). </a:t>
            </a:r>
            <a:r>
              <a:rPr lang="en-US" sz="1800" u="sng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https://liretro.com/console-timeline/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60045" marR="0" indent="-360045"/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Nintendo history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Nintendo of Europe AG. (n.d.). </a:t>
            </a:r>
            <a:r>
              <a:rPr lang="en-US" sz="1800" u="sng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https://www.nintendo.co.uk/Hardware/Nintendo-History/Nintendo-History-625945.html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</a:p>
          <a:p>
            <a:pPr marL="360045" marR="0" indent="-360045"/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History of gaming setups - 80’s, 90’s &amp; 00’s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(2021, May 13). </a:t>
            </a:r>
            <a:r>
              <a:rPr lang="en-US" sz="1800" u="sng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https://hosatech.com/press-release/history-of-video-games/#:~:text=Dreamcast%20(~9%20million%20sold)%20%7C%20(1998)&amp;text=The%20Dreamcast%20was%20also%20the,internet%20support%20and%20online%20play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.  </a:t>
            </a: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9581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753" y="102969"/>
            <a:ext cx="7217354" cy="1358140"/>
          </a:xfrm>
        </p:spPr>
        <p:txBody>
          <a:bodyPr>
            <a:normAutofit/>
          </a:bodyPr>
          <a:lstStyle/>
          <a:p>
            <a:r>
              <a:rPr lang="en-US" dirty="0"/>
              <a:t>The first video game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316029" y="1611084"/>
            <a:ext cx="6477952" cy="36358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" panose="020B0502040204020203" pitchFamily="34" charset="0"/>
              </a:rPr>
              <a:t>Created in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" panose="020B0502040204020203" pitchFamily="34" charset="0"/>
              </a:rPr>
              <a:t>Was named “</a:t>
            </a:r>
            <a:r>
              <a:rPr lang="en-US" sz="3200" i="1" dirty="0">
                <a:latin typeface="Bahnschrift SemiBold" panose="020B0502040204020203" pitchFamily="34" charset="0"/>
              </a:rPr>
              <a:t>Tennis for Two”</a:t>
            </a:r>
            <a:endParaRPr lang="en-US" sz="3200" dirty="0">
              <a:latin typeface="Bahnschrift SemiBold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Bahnschrift SemiBold" panose="020B0502040204020203" pitchFamily="34" charset="0"/>
              </a:rPr>
              <a:t>Played on an oscilloscope</a:t>
            </a:r>
          </a:p>
          <a:p>
            <a:pPr marL="914400" lvl="1" indent="-457200"/>
            <a:r>
              <a:rPr lang="en-US" sz="3200" dirty="0">
                <a:latin typeface="Bahnschrift SemiBold" panose="020B0502040204020203" pitchFamily="34" charset="0"/>
              </a:rPr>
              <a:t>used a cathode-ray tube</a:t>
            </a:r>
          </a:p>
          <a:p>
            <a:pPr marL="914400" lvl="1" indent="-457200"/>
            <a:r>
              <a:rPr lang="en-US" sz="3200" dirty="0">
                <a:latin typeface="Bahnschrift SemiBold" panose="020B0502040204020203" pitchFamily="34" charset="0"/>
              </a:rPr>
              <a:t>Players used buttons and rotating dials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Tennis For Two Resurrected | Hackaday">
            <a:extLst>
              <a:ext uri="{FF2B5EF4-FFF2-40B4-BE49-F238E27FC236}">
                <a16:creationId xmlns:a16="http://schemas.microsoft.com/office/drawing/2014/main" id="{D06EEF67-BC55-8EDE-6940-FEB8C6CEC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" t="2308" r="7158" b="1"/>
          <a:stretch/>
        </p:blipFill>
        <p:spPr bwMode="auto">
          <a:xfrm>
            <a:off x="1049568" y="1611084"/>
            <a:ext cx="3948736" cy="3012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63A41-B1B7-7A2B-ED39-207A02052676}"/>
              </a:ext>
            </a:extLst>
          </p:cNvPr>
          <p:cNvSpPr txBox="1"/>
          <p:nvPr/>
        </p:nvSpPr>
        <p:spPr>
          <a:xfrm>
            <a:off x="1138989" y="5880689"/>
            <a:ext cx="37698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Created by </a:t>
            </a:r>
            <a:r>
              <a:rPr lang="en-US" sz="3200" b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William </a:t>
            </a:r>
            <a:r>
              <a:rPr lang="en-US" sz="3200" b="0" dirty="0" err="1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Higinbotham</a:t>
            </a:r>
            <a:r>
              <a:rPr lang="en-US" sz="3200" b="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2DB4E-4061-E7E0-71E3-69AA5D896135}"/>
              </a:ext>
            </a:extLst>
          </p:cNvPr>
          <p:cNvSpPr txBox="1"/>
          <p:nvPr/>
        </p:nvSpPr>
        <p:spPr>
          <a:xfrm>
            <a:off x="5697981" y="632992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https://youtu.be/6PG2mdU_i8k?si=3AFI4yx2AN_Kd0Sm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83C7-1A50-AFF3-EE92-64B5C90D5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911" y="0"/>
            <a:ext cx="6477952" cy="900605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Home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DD49-3CF1-E902-D712-4D41D4A66FD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267535" y="1477591"/>
            <a:ext cx="6924465" cy="390281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1972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removable printed circuit board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polymer foil that would go on top of the television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console itself had no way of storing data for the games, only the inputs of the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The box is made up of transistors, resistors and capacitors, the cards would change the games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D66BA-60DA-96FB-1FB6-BE752AF3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 descr="Magnavox Odyssey | Kent, George | Baer, Ralph H. | V&amp;A Explore The  Collections">
            <a:extLst>
              <a:ext uri="{FF2B5EF4-FFF2-40B4-BE49-F238E27FC236}">
                <a16:creationId xmlns:a16="http://schemas.microsoft.com/office/drawing/2014/main" id="{D4C0BB78-3627-483E-47DD-40EB4C59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76" y="1477591"/>
            <a:ext cx="4244059" cy="3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634A2-C3F9-7D1C-A60D-B9F365F4B84B}"/>
              </a:ext>
            </a:extLst>
          </p:cNvPr>
          <p:cNvSpPr txBox="1"/>
          <p:nvPr/>
        </p:nvSpPr>
        <p:spPr>
          <a:xfrm>
            <a:off x="1106905" y="6101592"/>
            <a:ext cx="4278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Created by </a:t>
            </a:r>
            <a:r>
              <a:rPr lang="en-US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Ralph Baer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8B363-9128-4485-B48D-328548DF89AF}"/>
              </a:ext>
            </a:extLst>
          </p:cNvPr>
          <p:cNvSpPr txBox="1"/>
          <p:nvPr/>
        </p:nvSpPr>
        <p:spPr>
          <a:xfrm>
            <a:off x="5490791" y="834577"/>
            <a:ext cx="647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https://youtu.be/u24ffdOHBg8?si=UnRYopW_hFCZOshW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30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6EB3-B30F-DA32-E6E9-FB0F5AD8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21" y="0"/>
            <a:ext cx="3725279" cy="916647"/>
          </a:xfrm>
        </p:spPr>
        <p:txBody>
          <a:bodyPr/>
          <a:lstStyle/>
          <a:p>
            <a:r>
              <a:rPr lang="en-US" dirty="0"/>
              <a:t>Atari’s Rise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244C-C727-5D03-EBB9-5C45DC058D4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821" y="1347897"/>
            <a:ext cx="6265896" cy="38054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Released in 1977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Created the Atari 2600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Cartridges would be ROM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Had Joystick paddles driving keypad Trak-Ball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8-bit MOS Technology 6507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 SemiBold" panose="020B0502040204020203" pitchFamily="34" charset="0"/>
              </a:rPr>
              <a:t>128 bytes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7F49A-DD5B-741D-52B9-91F94789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 descr="Atari 2600+ release date, pre-order, features and latest news | Radio Times">
            <a:extLst>
              <a:ext uri="{FF2B5EF4-FFF2-40B4-BE49-F238E27FC236}">
                <a16:creationId xmlns:a16="http://schemas.microsoft.com/office/drawing/2014/main" id="{AAF9E020-5388-F9A0-E507-D80D9F4B6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6"/>
          <a:stretch/>
        </p:blipFill>
        <p:spPr bwMode="auto">
          <a:xfrm>
            <a:off x="1026673" y="1898469"/>
            <a:ext cx="4424134" cy="241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3D596-30F0-6104-918A-D4AB7F18EAAD}"/>
              </a:ext>
            </a:extLst>
          </p:cNvPr>
          <p:cNvSpPr txBox="1"/>
          <p:nvPr/>
        </p:nvSpPr>
        <p:spPr>
          <a:xfrm>
            <a:off x="1026673" y="5460710"/>
            <a:ext cx="4844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Founded by  Nolan Bushnell and Ted Dabney</a:t>
            </a:r>
          </a:p>
        </p:txBody>
      </p:sp>
    </p:spTree>
    <p:extLst>
      <p:ext uri="{BB962C8B-B14F-4D97-AF65-F5344CB8AC3E}">
        <p14:creationId xmlns:p14="http://schemas.microsoft.com/office/powerpoint/2010/main" val="4113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227D-F784-D31E-470C-F60F9C2D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908" y="0"/>
            <a:ext cx="6618303" cy="568064"/>
          </a:xfrm>
        </p:spPr>
        <p:txBody>
          <a:bodyPr>
            <a:normAutofit fontScale="90000"/>
          </a:bodyPr>
          <a:lstStyle/>
          <a:p>
            <a:r>
              <a:rPr lang="en-US" dirty="0"/>
              <a:t>Mattel </a:t>
            </a:r>
            <a:r>
              <a:rPr lang="en-US" dirty="0" err="1"/>
              <a:t>Intellivision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64ED9-BBF0-6FE5-F566-CD1B8885FEC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558146" y="2013359"/>
            <a:ext cx="6217013" cy="373235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1979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The first 16-bit console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Also had ROM cartridges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Was promised a keyboard extension, never came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GI CP1610 CPU (made by General Instrument)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One of the stronger consoles of the time. Went head to head with Atari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8EEB8-9FE1-2215-71B0-9A40D166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34E81-7E78-2920-6374-03A7C123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0" y="2013359"/>
            <a:ext cx="4521666" cy="2397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F6B30-CD8D-EFBD-41F5-E39194716980}"/>
              </a:ext>
            </a:extLst>
          </p:cNvPr>
          <p:cNvSpPr txBox="1"/>
          <p:nvPr/>
        </p:nvSpPr>
        <p:spPr>
          <a:xfrm>
            <a:off x="1442905" y="6125517"/>
            <a:ext cx="344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Created by Mattel</a:t>
            </a:r>
          </a:p>
        </p:txBody>
      </p:sp>
    </p:spTree>
    <p:extLst>
      <p:ext uri="{BB962C8B-B14F-4D97-AF65-F5344CB8AC3E}">
        <p14:creationId xmlns:p14="http://schemas.microsoft.com/office/powerpoint/2010/main" val="255380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15DB8-EA4E-1C9B-AE8C-FC6DC3D9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482" y="77499"/>
            <a:ext cx="4999228" cy="1514022"/>
          </a:xfrm>
        </p:spPr>
        <p:txBody>
          <a:bodyPr>
            <a:normAutofit fontScale="90000"/>
          </a:bodyPr>
          <a:lstStyle/>
          <a:p>
            <a:r>
              <a:rPr lang="en-US" dirty="0"/>
              <a:t>Nintendo entertainment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6B0D-0EC3-561F-203C-EC782DA3F71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503790" y="2314161"/>
            <a:ext cx="6477952" cy="36358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Released in 1984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Has a Ricoh 2A03/2A07 CPU (same was MOS 6502)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Cartridges has 2 Rom chips (one for the GPU and one for the 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Was an 8-bit console but was a fan favorite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Saved the video game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Has a 256 × 240 pixels display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Tile graphics made a huge standing point for the 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6C58D-FAE5-3FED-5698-4A5C0C8A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3863CE-A0BA-3616-B97C-F27BC039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50" y="1963073"/>
            <a:ext cx="4448340" cy="2793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2C2500-C40F-5778-6919-95B3A0F6CF3B}"/>
              </a:ext>
            </a:extLst>
          </p:cNvPr>
          <p:cNvSpPr txBox="1"/>
          <p:nvPr/>
        </p:nvSpPr>
        <p:spPr>
          <a:xfrm>
            <a:off x="1124125" y="5452844"/>
            <a:ext cx="39428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Published by Nintendo Designed by </a:t>
            </a:r>
            <a:r>
              <a:rPr lang="en-US" sz="2800" b="0" i="0" dirty="0" err="1">
                <a:solidFill>
                  <a:srgbClr val="E8EAED"/>
                </a:solidFill>
                <a:effectLst/>
                <a:latin typeface="Google Sans"/>
              </a:rPr>
              <a:t>Uemura</a:t>
            </a:r>
            <a:r>
              <a:rPr lang="en-US" sz="2800" b="0" i="0" dirty="0">
                <a:solidFill>
                  <a:srgbClr val="E8EAED"/>
                </a:solidFill>
                <a:effectLst/>
                <a:latin typeface="Google Sans"/>
              </a:rPr>
              <a:t> Masayuki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6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EBAF-7087-CF42-BCC2-56483773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273" y="0"/>
            <a:ext cx="3573099" cy="1358140"/>
          </a:xfrm>
        </p:spPr>
        <p:txBody>
          <a:bodyPr/>
          <a:lstStyle/>
          <a:p>
            <a:r>
              <a:rPr lang="en-US" dirty="0"/>
              <a:t>Atari 7800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1FC15-D6DF-3A4D-C5F5-2F9BF6003C4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87420" y="1735320"/>
            <a:ext cx="6477952" cy="363583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Released in 1986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One of the first ever consoles to have backwards compatibility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Had a 6502 processor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 SemiBold" panose="020B0502040204020203" pitchFamily="34" charset="0"/>
              </a:rPr>
              <a:t>"</a:t>
            </a:r>
            <a:r>
              <a:rPr lang="en-US" sz="2400" b="0" i="0" dirty="0">
                <a:effectLst/>
                <a:latin typeface="Jost"/>
              </a:rPr>
              <a:t>behind the time in graphical capability but was able to pump out high quality ports of golden-era arcade titles”</a:t>
            </a:r>
            <a:endParaRPr lang="en-US" sz="2400" dirty="0">
              <a:latin typeface="Bahnschrift SemiBold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1C692-3AE9-C995-323E-D43A8074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172" name="Picture 4" descr="Atari 7800 - Wikipedia">
            <a:extLst>
              <a:ext uri="{FF2B5EF4-FFF2-40B4-BE49-F238E27FC236}">
                <a16:creationId xmlns:a16="http://schemas.microsoft.com/office/drawing/2014/main" id="{D80AD648-B66B-4ADA-FA50-D91C23A6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12" y="2109629"/>
            <a:ext cx="4761751" cy="249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644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BF30E-2BD7-B045-B82A-5E8834C0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765" y="0"/>
            <a:ext cx="4244219" cy="1358140"/>
          </a:xfrm>
        </p:spPr>
        <p:txBody>
          <a:bodyPr/>
          <a:lstStyle/>
          <a:p>
            <a:r>
              <a:rPr lang="en-US" dirty="0"/>
              <a:t>Sega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A33-7D92-5F84-4CB6-B668198C51E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879032" y="2578414"/>
            <a:ext cx="6477952" cy="42795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Released in 1995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Has a dual-CPU architecture and eight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Could read from either a cartridge or a 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One of the first few consoles to have 3D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SemiBold" panose="020B0502040204020203" pitchFamily="34" charset="0"/>
              </a:rPr>
              <a:t>Had both a 2D and a 3D processor.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8EB02-B841-89E1-BFFE-F3616AF0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3A85F-784B-DA16-58EA-FD8F8ACA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97" y="2072640"/>
            <a:ext cx="4597167" cy="25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A43A-6F50-ACA6-4F81-82C925C0F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12" y="0"/>
            <a:ext cx="5905239" cy="744233"/>
          </a:xfrm>
        </p:spPr>
        <p:txBody>
          <a:bodyPr/>
          <a:lstStyle/>
          <a:p>
            <a:r>
              <a:rPr lang="en-US" dirty="0"/>
              <a:t>Sony </a:t>
            </a:r>
            <a:r>
              <a:rPr lang="en-US" dirty="0" err="1"/>
              <a:t>Playstation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3F19-170B-2C5B-4559-527ED9EBB57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714048" y="2255438"/>
            <a:ext cx="6477952" cy="43634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Released in 1995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Sony stepped into the gaming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Knocked it right out of the park with their first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Revolutionary  console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Played games in 32-bits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The game’s library of games would  reign supreme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Bold" panose="020B0502040204020203" pitchFamily="34" charset="0"/>
              </a:rPr>
              <a:t>Took advantage of being able to play 3D games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C1B96-13F2-FB6F-EAB1-F0D2A21E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218" name="Picture 2" descr="Original Sony PlayStation One PS1 PSX Console System Works! NTSC -  (SCPH-7501) | eBay">
            <a:extLst>
              <a:ext uri="{FF2B5EF4-FFF2-40B4-BE49-F238E27FC236}">
                <a16:creationId xmlns:a16="http://schemas.microsoft.com/office/drawing/2014/main" id="{F3DB17D2-593C-92E0-7A04-2E1C1590B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28" y="2151017"/>
            <a:ext cx="4607567" cy="275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732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3824</TotalTime>
  <Words>883</Words>
  <Application>Microsoft Office PowerPoint</Application>
  <PresentationFormat>Widescreen</PresentationFormat>
  <Paragraphs>122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Avenir Next LT Pro</vt:lpstr>
      <vt:lpstr>Bahnschrift SemiBold</vt:lpstr>
      <vt:lpstr>Calibri</vt:lpstr>
      <vt:lpstr>Google Sans</vt:lpstr>
      <vt:lpstr>Jost</vt:lpstr>
      <vt:lpstr>Times New Roman</vt:lpstr>
      <vt:lpstr>Custom</vt:lpstr>
      <vt:lpstr>Pixels to realism: technology in video games</vt:lpstr>
      <vt:lpstr>The first video game</vt:lpstr>
      <vt:lpstr>First Home Console</vt:lpstr>
      <vt:lpstr>Atari’s Rise</vt:lpstr>
      <vt:lpstr>Mattel Intellivision</vt:lpstr>
      <vt:lpstr>Nintendo entertainment system</vt:lpstr>
      <vt:lpstr>Atari 7800</vt:lpstr>
      <vt:lpstr>Sega Saturn</vt:lpstr>
      <vt:lpstr>Sony Playstation </vt:lpstr>
      <vt:lpstr>Playstation 2 /Playstation 3</vt:lpstr>
      <vt:lpstr>Microsoft xbox / Xbox 360</vt:lpstr>
      <vt:lpstr>Playstation 4/5</vt:lpstr>
      <vt:lpstr>Xbox One/ Series </vt:lpstr>
      <vt:lpstr>Work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Pixels to realism: technology in video games</dc:title>
  <dc:creator>Christopher Rodriguez</dc:creator>
  <cp:lastModifiedBy>Christopher Rodriguez</cp:lastModifiedBy>
  <cp:revision>16</cp:revision>
  <dcterms:created xsi:type="dcterms:W3CDTF">2024-03-24T04:42:43Z</dcterms:created>
  <dcterms:modified xsi:type="dcterms:W3CDTF">2024-03-26T20:52:20Z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